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60" r:id="rId4"/>
    <p:sldId id="258" r:id="rId5"/>
    <p:sldId id="261" r:id="rId6"/>
    <p:sldId id="259" r:id="rId7"/>
  </p:sldIdLst>
  <p:sldSz cx="6858000" cy="12192000"/>
  <p:notesSz cx="6807200" cy="9939338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 showGuides="1">
      <p:cViewPr>
        <p:scale>
          <a:sx n="70" d="100"/>
          <a:sy n="70" d="100"/>
        </p:scale>
        <p:origin x="3156" y="192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38DCCE-E346-4725-892D-5E5376737717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460625" y="1243013"/>
            <a:ext cx="1885950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83138"/>
            <a:ext cx="5445125" cy="39131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A9A56-50C7-4EB4-8C45-C0A0E3F418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334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A9A56-50C7-4EB4-8C45-C0A0E3F4187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941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A9A56-50C7-4EB4-8C45-C0A0E3F4187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554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A9A56-50C7-4EB4-8C45-C0A0E3F4187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4287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A9A56-50C7-4EB4-8C45-C0A0E3F4187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662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A9A56-50C7-4EB4-8C45-C0A0E3F4187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395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A9A56-50C7-4EB4-8C45-C0A0E3F4187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39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454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627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7781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76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604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509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673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270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400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66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274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D719B2-E084-4841-88F4-A300AE2AAEED}" type="datetimeFigureOut">
              <a:rPr lang="ko-KR" altLang="en-US" smtClean="0"/>
              <a:t>2018-08-03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85653-2818-40EC-874F-2101E9ADD0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393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662BB8-0014-4A5F-B145-4CF6870A96BB}"/>
              </a:ext>
            </a:extLst>
          </p:cNvPr>
          <p:cNvSpPr/>
          <p:nvPr/>
        </p:nvSpPr>
        <p:spPr>
          <a:xfrm>
            <a:off x="0" y="1964131"/>
            <a:ext cx="6858000" cy="5751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593597-6948-469B-BC25-8529ADBBF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42955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A7B3D66-C53F-451C-B95C-C6C7AB4226EA}"/>
              </a:ext>
            </a:extLst>
          </p:cNvPr>
          <p:cNvSpPr/>
          <p:nvPr/>
        </p:nvSpPr>
        <p:spPr>
          <a:xfrm>
            <a:off x="2112135" y="1017431"/>
            <a:ext cx="1094704" cy="4121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5BB5D3-7F3F-478E-9CF6-D081A2681DDA}"/>
              </a:ext>
            </a:extLst>
          </p:cNvPr>
          <p:cNvSpPr txBox="1"/>
          <p:nvPr/>
        </p:nvSpPr>
        <p:spPr>
          <a:xfrm>
            <a:off x="7389045" y="1678670"/>
            <a:ext cx="7010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2018 </a:t>
            </a:r>
            <a:r>
              <a:rPr lang="ko-KR" altLang="en-US" sz="2800" dirty="0"/>
              <a:t>박람회 상담 기업 정보</a:t>
            </a:r>
            <a:r>
              <a:rPr lang="en-US" altLang="ko-KR" sz="2800" dirty="0"/>
              <a:t>(</a:t>
            </a:r>
            <a:r>
              <a:rPr lang="ko-KR" altLang="en-US" sz="2800" dirty="0"/>
              <a:t>하위 메뉴 생성</a:t>
            </a:r>
            <a:r>
              <a:rPr lang="en-US" altLang="ko-KR" sz="2800" dirty="0"/>
              <a:t>)</a:t>
            </a:r>
            <a:endParaRPr lang="ko-KR" altLang="en-US" sz="2800" dirty="0"/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4E802939-7F83-4959-B6EF-B84F36CCA06F}"/>
              </a:ext>
            </a:extLst>
          </p:cNvPr>
          <p:cNvCxnSpPr>
            <a:stCxn id="7" idx="1"/>
            <a:endCxn id="6" idx="2"/>
          </p:cNvCxnSpPr>
          <p:nvPr/>
        </p:nvCxnSpPr>
        <p:spPr>
          <a:xfrm rot="10800000">
            <a:off x="2659487" y="1429556"/>
            <a:ext cx="4729558" cy="510725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FFF26DE-9F0E-4641-B5AD-3B3067B51F79}"/>
              </a:ext>
            </a:extLst>
          </p:cNvPr>
          <p:cNvSpPr txBox="1"/>
          <p:nvPr/>
        </p:nvSpPr>
        <p:spPr>
          <a:xfrm>
            <a:off x="162233" y="2083262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2018</a:t>
            </a:r>
            <a:r>
              <a:rPr lang="ko-KR" altLang="en-US" dirty="0"/>
              <a:t>년 공공구매 박람회 상담 현황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E18262-00B2-4687-A4B4-4C2D2856609A}"/>
              </a:ext>
            </a:extLst>
          </p:cNvPr>
          <p:cNvSpPr txBox="1"/>
          <p:nvPr/>
        </p:nvSpPr>
        <p:spPr>
          <a:xfrm>
            <a:off x="285595" y="3073895"/>
            <a:ext cx="87716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기관별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A9C9B6-D2B7-48C2-9575-F8814B47E08B}"/>
              </a:ext>
            </a:extLst>
          </p:cNvPr>
          <p:cNvSpPr txBox="1"/>
          <p:nvPr/>
        </p:nvSpPr>
        <p:spPr>
          <a:xfrm>
            <a:off x="1551491" y="3073895"/>
            <a:ext cx="110799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/>
              <a:t>소재지별</a:t>
            </a:r>
            <a:endParaRPr lang="ko-KR" altLang="en-US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4D380FD-A2C0-45EF-8453-EF5128427788}"/>
              </a:ext>
            </a:extLst>
          </p:cNvPr>
          <p:cNvSpPr/>
          <p:nvPr/>
        </p:nvSpPr>
        <p:spPr>
          <a:xfrm>
            <a:off x="3613355" y="3073895"/>
            <a:ext cx="222550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06A53A-75AD-4A60-9973-1CE35C75C2C6}"/>
              </a:ext>
            </a:extLst>
          </p:cNvPr>
          <p:cNvSpPr txBox="1"/>
          <p:nvPr/>
        </p:nvSpPr>
        <p:spPr>
          <a:xfrm>
            <a:off x="5980837" y="3073895"/>
            <a:ext cx="64633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조회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1EDCE7-6578-4BAF-A368-9BF268FDC4BD}"/>
              </a:ext>
            </a:extLst>
          </p:cNvPr>
          <p:cNvSpPr txBox="1"/>
          <p:nvPr/>
        </p:nvSpPr>
        <p:spPr>
          <a:xfrm>
            <a:off x="0" y="1152506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다음</a:t>
            </a: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73E72730-C862-442B-9E37-7A85FE160B78}"/>
              </a:ext>
            </a:extLst>
          </p:cNvPr>
          <p:cNvSpPr/>
          <p:nvPr/>
        </p:nvSpPr>
        <p:spPr>
          <a:xfrm rot="10800000">
            <a:off x="-1179872" y="1880957"/>
            <a:ext cx="975832" cy="6418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6CB909B-2B21-489F-B1FE-D27C09E5F3A2}"/>
              </a:ext>
            </a:extLst>
          </p:cNvPr>
          <p:cNvSpPr txBox="1"/>
          <p:nvPr/>
        </p:nvSpPr>
        <p:spPr>
          <a:xfrm>
            <a:off x="-7428042" y="1293949"/>
            <a:ext cx="618310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페이지 설명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박람회 관련 정보 제공 종합페이지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/>
              <a:t>106</a:t>
            </a:r>
            <a:r>
              <a:rPr lang="ko-KR" altLang="en-US" sz="2800" dirty="0"/>
              <a:t>개 참여기업 리스트 정보 제공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검색기능으로 제공</a:t>
            </a:r>
          </a:p>
        </p:txBody>
      </p: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C28653BE-5B50-4A08-9875-7210DE53C62C}"/>
              </a:ext>
            </a:extLst>
          </p:cNvPr>
          <p:cNvCxnSpPr>
            <a:cxnSpLocks/>
            <a:stCxn id="32" idx="1"/>
            <a:endCxn id="17" idx="2"/>
          </p:cNvCxnSpPr>
          <p:nvPr/>
        </p:nvCxnSpPr>
        <p:spPr>
          <a:xfrm rot="10800000">
            <a:off x="4726107" y="3443228"/>
            <a:ext cx="2503697" cy="389193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48F92CE-96E6-47FD-B64F-E3E58C2C4E66}"/>
              </a:ext>
            </a:extLst>
          </p:cNvPr>
          <p:cNvSpPr txBox="1"/>
          <p:nvPr/>
        </p:nvSpPr>
        <p:spPr>
          <a:xfrm>
            <a:off x="7229803" y="3139922"/>
            <a:ext cx="475162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기업명 검색</a:t>
            </a:r>
            <a:endParaRPr lang="en-US" altLang="ko-KR" sz="2800" dirty="0"/>
          </a:p>
          <a:p>
            <a:r>
              <a:rPr lang="en-US" altLang="ko-KR" sz="2800" dirty="0"/>
              <a:t>-&gt;</a:t>
            </a:r>
            <a:r>
              <a:rPr lang="ko-KR" altLang="en-US" sz="2800" dirty="0"/>
              <a:t>개별 기업 상담 페이지 연결</a:t>
            </a:r>
            <a:endParaRPr lang="en-US" altLang="ko-KR" sz="2800" dirty="0"/>
          </a:p>
          <a:p>
            <a:r>
              <a:rPr lang="en-US" altLang="ko-KR" sz="2800" dirty="0"/>
              <a:t>(</a:t>
            </a:r>
            <a:r>
              <a:rPr lang="ko-KR" altLang="en-US" sz="2800" dirty="0"/>
              <a:t>슬라이드 </a:t>
            </a:r>
            <a:r>
              <a:rPr lang="en-US" altLang="ko-KR" sz="2800" dirty="0"/>
              <a:t>2</a:t>
            </a:r>
            <a:r>
              <a:rPr lang="ko-KR" altLang="en-US" sz="2800" dirty="0"/>
              <a:t>번</a:t>
            </a:r>
            <a:r>
              <a:rPr lang="en-US" altLang="ko-KR" sz="2800" dirty="0"/>
              <a:t>)</a:t>
            </a:r>
            <a:endParaRPr lang="ko-KR" altLang="en-US" sz="2800" dirty="0"/>
          </a:p>
        </p:txBody>
      </p: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2C87AA30-2CC3-4E4B-95EA-79FA57E11F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4816848"/>
              </p:ext>
            </p:extLst>
          </p:nvPr>
        </p:nvGraphicFramePr>
        <p:xfrm>
          <a:off x="-1" y="4572000"/>
          <a:ext cx="6858000" cy="5962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500">
                  <a:extLst>
                    <a:ext uri="{9D8B030D-6E8A-4147-A177-3AD203B41FA5}">
                      <a16:colId xmlns:a16="http://schemas.microsoft.com/office/drawing/2014/main" val="1606604641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539105267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3594489053"/>
                    </a:ext>
                  </a:extLst>
                </a:gridCol>
                <a:gridCol w="1714500">
                  <a:extLst>
                    <a:ext uri="{9D8B030D-6E8A-4147-A177-3AD203B41FA5}">
                      <a16:colId xmlns:a16="http://schemas.microsoft.com/office/drawing/2014/main" val="3343046525"/>
                    </a:ext>
                  </a:extLst>
                </a:gridCol>
              </a:tblGrid>
              <a:tr h="12961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기업명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소재지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기업명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소재지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25146"/>
                  </a:ext>
                </a:extLst>
              </a:tr>
              <a:tr h="777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2029492"/>
                  </a:ext>
                </a:extLst>
              </a:tr>
              <a:tr h="777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2026210"/>
                  </a:ext>
                </a:extLst>
              </a:tr>
              <a:tr h="777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9729262"/>
                  </a:ext>
                </a:extLst>
              </a:tr>
              <a:tr h="777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3806462"/>
                  </a:ext>
                </a:extLst>
              </a:tr>
              <a:tr h="777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7466947"/>
                  </a:ext>
                </a:extLst>
              </a:tr>
              <a:tr h="7777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/>
                        <a:t>000</a:t>
                      </a:r>
                      <a:endParaRPr lang="ko-KR" alt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2228073"/>
                  </a:ext>
                </a:extLst>
              </a:tr>
            </a:tbl>
          </a:graphicData>
        </a:graphic>
      </p:graphicFrame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14FA90E1-86DF-49C4-9ADD-46DF88A4360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4685689" y="6302914"/>
            <a:ext cx="2544115" cy="1499138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84A586E-C838-4330-8BBD-8A32D318989D}"/>
              </a:ext>
            </a:extLst>
          </p:cNvPr>
          <p:cNvSpPr txBox="1"/>
          <p:nvPr/>
        </p:nvSpPr>
        <p:spPr>
          <a:xfrm>
            <a:off x="7229803" y="7109554"/>
            <a:ext cx="483337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기업명 링크</a:t>
            </a:r>
            <a:endParaRPr lang="en-US" altLang="ko-KR" sz="2800" dirty="0"/>
          </a:p>
          <a:p>
            <a:r>
              <a:rPr lang="en-US" altLang="ko-KR" sz="2800" dirty="0"/>
              <a:t>-&gt; </a:t>
            </a:r>
            <a:r>
              <a:rPr lang="ko-KR" altLang="en-US" sz="2800" dirty="0"/>
              <a:t>개별 기업 상담 페이지 연결</a:t>
            </a:r>
            <a:endParaRPr lang="en-US" altLang="ko-KR" sz="2800" dirty="0"/>
          </a:p>
          <a:p>
            <a:r>
              <a:rPr lang="en-US" altLang="ko-KR" sz="2800" dirty="0"/>
              <a:t>(</a:t>
            </a:r>
            <a:r>
              <a:rPr lang="ko-KR" altLang="en-US" sz="2800" dirty="0"/>
              <a:t>슬라이드 </a:t>
            </a:r>
            <a:r>
              <a:rPr lang="en-US" altLang="ko-KR" sz="2800" dirty="0"/>
              <a:t>2</a:t>
            </a:r>
            <a:r>
              <a:rPr lang="ko-KR" altLang="en-US" sz="2800" dirty="0"/>
              <a:t>번</a:t>
            </a:r>
            <a:r>
              <a:rPr lang="en-US" altLang="ko-KR" sz="2800" dirty="0"/>
              <a:t>)</a:t>
            </a:r>
            <a:endParaRPr lang="ko-KR" altLang="en-US" sz="2800" dirty="0"/>
          </a:p>
        </p:txBody>
      </p: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E4D4E9D3-E9E8-49A6-A804-589664AA3AA0}"/>
              </a:ext>
            </a:extLst>
          </p:cNvPr>
          <p:cNvCxnSpPr>
            <a:cxnSpLocks/>
            <a:stCxn id="53" idx="3"/>
            <a:endCxn id="14" idx="2"/>
          </p:cNvCxnSpPr>
          <p:nvPr/>
        </p:nvCxnSpPr>
        <p:spPr>
          <a:xfrm flipV="1">
            <a:off x="-674051" y="3443227"/>
            <a:ext cx="1398228" cy="2647509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88715851-EBD4-426A-BE6F-F421C8CE94FA}"/>
              </a:ext>
            </a:extLst>
          </p:cNvPr>
          <p:cNvSpPr txBox="1"/>
          <p:nvPr/>
        </p:nvSpPr>
        <p:spPr>
          <a:xfrm>
            <a:off x="-3908323" y="5398238"/>
            <a:ext cx="32342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기관별 상담 현황 페이지 연결</a:t>
            </a:r>
            <a:endParaRPr lang="en-US" altLang="ko-KR" sz="2800" dirty="0"/>
          </a:p>
          <a:p>
            <a:r>
              <a:rPr lang="en-US" altLang="ko-KR" sz="2800" dirty="0"/>
              <a:t>(</a:t>
            </a:r>
            <a:r>
              <a:rPr lang="ko-KR" altLang="en-US" sz="2800" dirty="0"/>
              <a:t>슬라이드</a:t>
            </a:r>
            <a:r>
              <a:rPr lang="en-US" altLang="ko-KR" sz="2800" dirty="0"/>
              <a:t>5</a:t>
            </a:r>
            <a:r>
              <a:rPr lang="ko-KR" altLang="en-US" sz="2800" dirty="0"/>
              <a:t>번 연결</a:t>
            </a:r>
            <a:r>
              <a:rPr lang="en-US" altLang="ko-KR" sz="2800" dirty="0"/>
              <a:t>)</a:t>
            </a:r>
            <a:endParaRPr lang="ko-KR" altLang="en-US" sz="2800" dirty="0"/>
          </a:p>
        </p:txBody>
      </p: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4CEB4D6C-9047-40F2-91FC-6210B4D23B3A}"/>
              </a:ext>
            </a:extLst>
          </p:cNvPr>
          <p:cNvCxnSpPr>
            <a:cxnSpLocks/>
            <a:stCxn id="63" idx="3"/>
            <a:endCxn id="15" idx="2"/>
          </p:cNvCxnSpPr>
          <p:nvPr/>
        </p:nvCxnSpPr>
        <p:spPr>
          <a:xfrm flipV="1">
            <a:off x="-691956" y="3443227"/>
            <a:ext cx="2797445" cy="5005243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B87810C-1927-40A1-9FD0-DE5F34050DAC}"/>
              </a:ext>
            </a:extLst>
          </p:cNvPr>
          <p:cNvSpPr txBox="1"/>
          <p:nvPr/>
        </p:nvSpPr>
        <p:spPr>
          <a:xfrm>
            <a:off x="-4029545" y="7755972"/>
            <a:ext cx="33375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기업 소재지별 상담 현황 페이지 연결</a:t>
            </a:r>
            <a:endParaRPr lang="en-US" altLang="ko-KR" sz="2800" dirty="0"/>
          </a:p>
          <a:p>
            <a:r>
              <a:rPr lang="en-US" altLang="ko-KR" sz="2800" dirty="0"/>
              <a:t>(</a:t>
            </a:r>
            <a:r>
              <a:rPr lang="ko-KR" altLang="en-US" sz="2800" dirty="0"/>
              <a:t>슬라이드</a:t>
            </a:r>
            <a:r>
              <a:rPr lang="en-US" altLang="ko-KR" sz="2800" dirty="0"/>
              <a:t>3</a:t>
            </a:r>
            <a:r>
              <a:rPr lang="ko-KR" altLang="en-US" sz="2800" dirty="0" err="1"/>
              <a:t>번연결</a:t>
            </a:r>
            <a:r>
              <a:rPr lang="en-US" altLang="ko-KR" sz="2800" dirty="0"/>
              <a:t>)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16330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3D380E2-2881-4429-84D4-F6D475FF78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614942"/>
              </p:ext>
            </p:extLst>
          </p:nvPr>
        </p:nvGraphicFramePr>
        <p:xfrm>
          <a:off x="0" y="5483627"/>
          <a:ext cx="6858000" cy="2193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136818380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9574880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252599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01824885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133200625"/>
                    </a:ext>
                  </a:extLst>
                </a:gridCol>
              </a:tblGrid>
              <a:tr h="5483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기관</a:t>
                      </a:r>
                      <a:r>
                        <a:rPr lang="en-US" altLang="ko-KR" sz="2000" dirty="0"/>
                        <a:t>/</a:t>
                      </a:r>
                      <a:r>
                        <a:rPr lang="ko-KR" altLang="en-US" sz="2000" dirty="0" err="1"/>
                        <a:t>실국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부서명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상담사업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상담품목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724361"/>
                  </a:ext>
                </a:extLst>
              </a:tr>
              <a:tr h="5483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5239593"/>
                  </a:ext>
                </a:extLst>
              </a:tr>
              <a:tr h="548306"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849"/>
                  </a:ext>
                </a:extLst>
              </a:tr>
              <a:tr h="548306"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714157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662BB8-0014-4A5F-B145-4CF6870A96BB}"/>
              </a:ext>
            </a:extLst>
          </p:cNvPr>
          <p:cNvSpPr/>
          <p:nvPr/>
        </p:nvSpPr>
        <p:spPr>
          <a:xfrm>
            <a:off x="0" y="1964131"/>
            <a:ext cx="6858000" cy="5751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593597-6948-469B-BC25-8529ADBBF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4295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FF26DE-9F0E-4641-B5AD-3B3067B51F79}"/>
              </a:ext>
            </a:extLst>
          </p:cNvPr>
          <p:cNvSpPr txBox="1"/>
          <p:nvPr/>
        </p:nvSpPr>
        <p:spPr>
          <a:xfrm>
            <a:off x="162233" y="2083262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2018</a:t>
            </a:r>
            <a:r>
              <a:rPr lang="ko-KR" altLang="en-US" dirty="0"/>
              <a:t>년 공공구매 박람회 상담 현황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E18262-00B2-4687-A4B4-4C2D2856609A}"/>
              </a:ext>
            </a:extLst>
          </p:cNvPr>
          <p:cNvSpPr txBox="1"/>
          <p:nvPr/>
        </p:nvSpPr>
        <p:spPr>
          <a:xfrm>
            <a:off x="285595" y="3073895"/>
            <a:ext cx="87716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기관별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A9C9B6-D2B7-48C2-9575-F8814B47E08B}"/>
              </a:ext>
            </a:extLst>
          </p:cNvPr>
          <p:cNvSpPr txBox="1"/>
          <p:nvPr/>
        </p:nvSpPr>
        <p:spPr>
          <a:xfrm>
            <a:off x="1551491" y="3073895"/>
            <a:ext cx="110799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/>
              <a:t>소재지별</a:t>
            </a:r>
            <a:endParaRPr lang="ko-KR" altLang="en-US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4D380FD-A2C0-45EF-8453-EF5128427788}"/>
              </a:ext>
            </a:extLst>
          </p:cNvPr>
          <p:cNvSpPr/>
          <p:nvPr/>
        </p:nvSpPr>
        <p:spPr>
          <a:xfrm>
            <a:off x="3613355" y="3073895"/>
            <a:ext cx="222550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06A53A-75AD-4A60-9973-1CE35C75C2C6}"/>
              </a:ext>
            </a:extLst>
          </p:cNvPr>
          <p:cNvSpPr txBox="1"/>
          <p:nvPr/>
        </p:nvSpPr>
        <p:spPr>
          <a:xfrm>
            <a:off x="5980837" y="3073895"/>
            <a:ext cx="64633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조회</a:t>
            </a: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14FA90E1-86DF-49C4-9ADD-46DF88A4360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6044815" y="6597104"/>
            <a:ext cx="2168092" cy="944711"/>
          </a:xfrm>
          <a:prstGeom prst="bentConnector3">
            <a:avLst>
              <a:gd name="adj1" fmla="val 99658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84A586E-C838-4330-8BBD-8A32D318989D}"/>
              </a:ext>
            </a:extLst>
          </p:cNvPr>
          <p:cNvSpPr txBox="1"/>
          <p:nvPr/>
        </p:nvSpPr>
        <p:spPr>
          <a:xfrm>
            <a:off x="8212907" y="7064760"/>
            <a:ext cx="52742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2018</a:t>
            </a:r>
            <a:r>
              <a:rPr lang="ko-KR" altLang="en-US" sz="2800" dirty="0"/>
              <a:t>년도 품목별 구매 추천 부서 </a:t>
            </a:r>
            <a:endParaRPr lang="en-US" altLang="ko-KR" sz="2800" dirty="0"/>
          </a:p>
          <a:p>
            <a:r>
              <a:rPr lang="ko-KR" altLang="en-US" sz="2800" dirty="0"/>
              <a:t>페이지 연결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D3FF76-3B28-4C0C-825F-4CB481CE72B9}"/>
              </a:ext>
            </a:extLst>
          </p:cNvPr>
          <p:cNvSpPr txBox="1"/>
          <p:nvPr/>
        </p:nvSpPr>
        <p:spPr>
          <a:xfrm>
            <a:off x="0" y="5143792"/>
            <a:ext cx="68580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기업명                                           소재지                                        상담횟수</a:t>
            </a: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E6C030FF-5B16-4780-BE46-5AF65859A028}"/>
              </a:ext>
            </a:extLst>
          </p:cNvPr>
          <p:cNvCxnSpPr>
            <a:cxnSpLocks/>
            <a:stCxn id="33" idx="1"/>
          </p:cNvCxnSpPr>
          <p:nvPr/>
        </p:nvCxnSpPr>
        <p:spPr>
          <a:xfrm rot="10800000">
            <a:off x="4845876" y="6512714"/>
            <a:ext cx="2012125" cy="2032672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A2011D0-EF11-4508-8B50-DEF5E930672D}"/>
              </a:ext>
            </a:extLst>
          </p:cNvPr>
          <p:cNvSpPr txBox="1"/>
          <p:nvPr/>
        </p:nvSpPr>
        <p:spPr>
          <a:xfrm>
            <a:off x="6858000" y="8283776"/>
            <a:ext cx="4461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해당 예산 사업 페이지 연결</a:t>
            </a:r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1ADFA88F-9DE6-4F56-A1E9-94301DF1ED3E}"/>
              </a:ext>
            </a:extLst>
          </p:cNvPr>
          <p:cNvCxnSpPr>
            <a:cxnSpLocks/>
            <a:stCxn id="35" idx="1"/>
          </p:cNvCxnSpPr>
          <p:nvPr/>
        </p:nvCxnSpPr>
        <p:spPr>
          <a:xfrm rot="10800000">
            <a:off x="3429000" y="6487052"/>
            <a:ext cx="1980714" cy="3016939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DB43CD2-8170-444D-A0FB-74E2033FE645}"/>
              </a:ext>
            </a:extLst>
          </p:cNvPr>
          <p:cNvSpPr txBox="1"/>
          <p:nvPr/>
        </p:nvSpPr>
        <p:spPr>
          <a:xfrm>
            <a:off x="5409714" y="9242380"/>
            <a:ext cx="4902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부서 별 예산 사업 페이지 연결</a:t>
            </a:r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1E731A32-6FED-4801-859E-1137C3BA2A4B}"/>
              </a:ext>
            </a:extLst>
          </p:cNvPr>
          <p:cNvSpPr/>
          <p:nvPr/>
        </p:nvSpPr>
        <p:spPr>
          <a:xfrm rot="10800000">
            <a:off x="-1179872" y="1880957"/>
            <a:ext cx="975832" cy="6418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EE6A86E-D21C-4A19-93CE-0823ACD0C0FD}"/>
              </a:ext>
            </a:extLst>
          </p:cNvPr>
          <p:cNvSpPr txBox="1"/>
          <p:nvPr/>
        </p:nvSpPr>
        <p:spPr>
          <a:xfrm>
            <a:off x="-7791946" y="1258013"/>
            <a:ext cx="768992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페이지 설명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개별 기업의 박람회 상담 정보 제공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상담일지 기반 정보 제공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부서</a:t>
            </a:r>
            <a:r>
              <a:rPr lang="en-US" altLang="ko-KR" sz="2800" dirty="0"/>
              <a:t>,</a:t>
            </a:r>
            <a:r>
              <a:rPr lang="ko-KR" altLang="en-US" sz="2800" dirty="0" err="1"/>
              <a:t>품목등</a:t>
            </a:r>
            <a:r>
              <a:rPr lang="ko-KR" altLang="en-US" sz="2800" dirty="0"/>
              <a:t> 링크를 통해 유사 사업 정보 제공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주이용자는 개별 기업</a:t>
            </a:r>
          </a:p>
        </p:txBody>
      </p:sp>
    </p:spTree>
    <p:extLst>
      <p:ext uri="{BB962C8B-B14F-4D97-AF65-F5344CB8AC3E}">
        <p14:creationId xmlns:p14="http://schemas.microsoft.com/office/powerpoint/2010/main" val="25512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662BB8-0014-4A5F-B145-4CF6870A96BB}"/>
              </a:ext>
            </a:extLst>
          </p:cNvPr>
          <p:cNvSpPr/>
          <p:nvPr/>
        </p:nvSpPr>
        <p:spPr>
          <a:xfrm>
            <a:off x="0" y="1964131"/>
            <a:ext cx="6858000" cy="5751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593597-6948-469B-BC25-8529ADBBF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4295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FF26DE-9F0E-4641-B5AD-3B3067B51F79}"/>
              </a:ext>
            </a:extLst>
          </p:cNvPr>
          <p:cNvSpPr txBox="1"/>
          <p:nvPr/>
        </p:nvSpPr>
        <p:spPr>
          <a:xfrm>
            <a:off x="162233" y="2083262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2018</a:t>
            </a:r>
            <a:r>
              <a:rPr lang="ko-KR" altLang="en-US" dirty="0"/>
              <a:t>년 공공구매 박람회 상담 현황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E18262-00B2-4687-A4B4-4C2D2856609A}"/>
              </a:ext>
            </a:extLst>
          </p:cNvPr>
          <p:cNvSpPr txBox="1"/>
          <p:nvPr/>
        </p:nvSpPr>
        <p:spPr>
          <a:xfrm>
            <a:off x="285595" y="3073895"/>
            <a:ext cx="87716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기관별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A9C9B6-D2B7-48C2-9575-F8814B47E08B}"/>
              </a:ext>
            </a:extLst>
          </p:cNvPr>
          <p:cNvSpPr txBox="1"/>
          <p:nvPr/>
        </p:nvSpPr>
        <p:spPr>
          <a:xfrm>
            <a:off x="1551491" y="3073895"/>
            <a:ext cx="110799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/>
              <a:t>소재지별</a:t>
            </a:r>
            <a:endParaRPr lang="ko-KR" altLang="en-US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4D380FD-A2C0-45EF-8453-EF5128427788}"/>
              </a:ext>
            </a:extLst>
          </p:cNvPr>
          <p:cNvSpPr/>
          <p:nvPr/>
        </p:nvSpPr>
        <p:spPr>
          <a:xfrm>
            <a:off x="3613355" y="3073895"/>
            <a:ext cx="222550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06A53A-75AD-4A60-9973-1CE35C75C2C6}"/>
              </a:ext>
            </a:extLst>
          </p:cNvPr>
          <p:cNvSpPr txBox="1"/>
          <p:nvPr/>
        </p:nvSpPr>
        <p:spPr>
          <a:xfrm>
            <a:off x="5980837" y="3073895"/>
            <a:ext cx="64633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조회</a:t>
            </a:r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1E731A32-6FED-4801-859E-1137C3BA2A4B}"/>
              </a:ext>
            </a:extLst>
          </p:cNvPr>
          <p:cNvSpPr/>
          <p:nvPr/>
        </p:nvSpPr>
        <p:spPr>
          <a:xfrm rot="10800000">
            <a:off x="-1179872" y="1880957"/>
            <a:ext cx="975832" cy="6418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EE6A86E-D21C-4A19-93CE-0823ACD0C0FD}"/>
              </a:ext>
            </a:extLst>
          </p:cNvPr>
          <p:cNvSpPr txBox="1"/>
          <p:nvPr/>
        </p:nvSpPr>
        <p:spPr>
          <a:xfrm>
            <a:off x="-7791946" y="1258013"/>
            <a:ext cx="636744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페이지 설명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슬라이드</a:t>
            </a:r>
            <a:r>
              <a:rPr lang="en-US" altLang="ko-KR" sz="2800" dirty="0"/>
              <a:t>4</a:t>
            </a:r>
            <a:r>
              <a:rPr lang="ko-KR" altLang="en-US" sz="2800" dirty="0"/>
              <a:t>의 연계 페이지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주이용자는 중간지원조직</a:t>
            </a:r>
            <a:r>
              <a:rPr lang="en-US" altLang="ko-KR" sz="2800" dirty="0"/>
              <a:t>, </a:t>
            </a:r>
            <a:r>
              <a:rPr lang="ko-KR" altLang="en-US" sz="2800" dirty="0"/>
              <a:t>개별 기업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F934E48-B6EF-48E2-A454-F7BBC129F8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977803"/>
            <a:ext cx="6857999" cy="7039242"/>
          </a:xfrm>
          <a:prstGeom prst="rect">
            <a:avLst/>
          </a:prstGeom>
        </p:spPr>
      </p:pic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FDE5BB89-B732-4D18-BEE0-B3EB0A4C7680}"/>
              </a:ext>
            </a:extLst>
          </p:cNvPr>
          <p:cNvCxnSpPr>
            <a:cxnSpLocks/>
            <a:stCxn id="39" idx="1"/>
          </p:cNvCxnSpPr>
          <p:nvPr/>
        </p:nvCxnSpPr>
        <p:spPr>
          <a:xfrm rot="10800000" flipV="1">
            <a:off x="5132488" y="6455066"/>
            <a:ext cx="2674551" cy="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79543EB-0C1C-4551-A8FB-EB3F505EEB93}"/>
              </a:ext>
            </a:extLst>
          </p:cNvPr>
          <p:cNvSpPr txBox="1"/>
          <p:nvPr/>
        </p:nvSpPr>
        <p:spPr>
          <a:xfrm>
            <a:off x="7807038" y="5978012"/>
            <a:ext cx="580479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슬라이드</a:t>
            </a:r>
            <a:r>
              <a:rPr lang="en-US" altLang="ko-KR" sz="2800" dirty="0"/>
              <a:t>4</a:t>
            </a:r>
            <a:r>
              <a:rPr lang="ko-KR" altLang="en-US" sz="2800" dirty="0"/>
              <a:t>번 페이지 연결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각 자치구 별 기업 상담 정보 제공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2871997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4D647859-D856-4F4B-8371-C0955A9025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5487260"/>
              </p:ext>
            </p:extLst>
          </p:nvPr>
        </p:nvGraphicFramePr>
        <p:xfrm>
          <a:off x="0" y="7534753"/>
          <a:ext cx="6858000" cy="2193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136818380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9574880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252599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01824885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133200625"/>
                    </a:ext>
                  </a:extLst>
                </a:gridCol>
              </a:tblGrid>
              <a:tr h="5483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기관</a:t>
                      </a:r>
                      <a:r>
                        <a:rPr lang="en-US" altLang="ko-KR" sz="2000" dirty="0"/>
                        <a:t>/</a:t>
                      </a:r>
                      <a:r>
                        <a:rPr lang="ko-KR" altLang="en-US" sz="2000" dirty="0" err="1"/>
                        <a:t>실국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부서명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상담사업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상담품목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724361"/>
                  </a:ext>
                </a:extLst>
              </a:tr>
              <a:tr h="5483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5239593"/>
                  </a:ext>
                </a:extLst>
              </a:tr>
              <a:tr h="548306"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849"/>
                  </a:ext>
                </a:extLst>
              </a:tr>
              <a:tr h="548306"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71415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8A292ACC-8257-4544-BD46-16782626981B}"/>
              </a:ext>
            </a:extLst>
          </p:cNvPr>
          <p:cNvSpPr txBox="1"/>
          <p:nvPr/>
        </p:nvSpPr>
        <p:spPr>
          <a:xfrm>
            <a:off x="0" y="7194918"/>
            <a:ext cx="68580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기업명                                           소재지                                        상담횟수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3D380E2-2881-4429-84D4-F6D475FF78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547235"/>
              </p:ext>
            </p:extLst>
          </p:nvPr>
        </p:nvGraphicFramePr>
        <p:xfrm>
          <a:off x="0" y="4823253"/>
          <a:ext cx="6858000" cy="2193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136818380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9574880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252599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01824885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133200625"/>
                    </a:ext>
                  </a:extLst>
                </a:gridCol>
              </a:tblGrid>
              <a:tr h="5483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기관</a:t>
                      </a:r>
                      <a:r>
                        <a:rPr lang="en-US" altLang="ko-KR" sz="2000" dirty="0"/>
                        <a:t>/</a:t>
                      </a:r>
                      <a:r>
                        <a:rPr lang="ko-KR" altLang="en-US" sz="2000" dirty="0" err="1"/>
                        <a:t>실국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부서명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상담사업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상담품목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724361"/>
                  </a:ext>
                </a:extLst>
              </a:tr>
              <a:tr h="5483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000</a:t>
                      </a:r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5239593"/>
                  </a:ext>
                </a:extLst>
              </a:tr>
              <a:tr h="548306"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9849"/>
                  </a:ext>
                </a:extLst>
              </a:tr>
              <a:tr h="548306"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714157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662BB8-0014-4A5F-B145-4CF6870A96BB}"/>
              </a:ext>
            </a:extLst>
          </p:cNvPr>
          <p:cNvSpPr/>
          <p:nvPr/>
        </p:nvSpPr>
        <p:spPr>
          <a:xfrm>
            <a:off x="0" y="1964131"/>
            <a:ext cx="6858000" cy="5751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593597-6948-469B-BC25-8529ADBBF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4295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FF26DE-9F0E-4641-B5AD-3B3067B51F79}"/>
              </a:ext>
            </a:extLst>
          </p:cNvPr>
          <p:cNvSpPr txBox="1"/>
          <p:nvPr/>
        </p:nvSpPr>
        <p:spPr>
          <a:xfrm>
            <a:off x="162233" y="2083262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2018</a:t>
            </a:r>
            <a:r>
              <a:rPr lang="ko-KR" altLang="en-US" dirty="0"/>
              <a:t>년 공공구매 박람회 상담 현황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E18262-00B2-4687-A4B4-4C2D2856609A}"/>
              </a:ext>
            </a:extLst>
          </p:cNvPr>
          <p:cNvSpPr txBox="1"/>
          <p:nvPr/>
        </p:nvSpPr>
        <p:spPr>
          <a:xfrm>
            <a:off x="285595" y="3073895"/>
            <a:ext cx="87716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기관별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A9C9B6-D2B7-48C2-9575-F8814B47E08B}"/>
              </a:ext>
            </a:extLst>
          </p:cNvPr>
          <p:cNvSpPr txBox="1"/>
          <p:nvPr/>
        </p:nvSpPr>
        <p:spPr>
          <a:xfrm>
            <a:off x="1551491" y="3073895"/>
            <a:ext cx="110799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소재지별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4D380FD-A2C0-45EF-8453-EF5128427788}"/>
              </a:ext>
            </a:extLst>
          </p:cNvPr>
          <p:cNvSpPr/>
          <p:nvPr/>
        </p:nvSpPr>
        <p:spPr>
          <a:xfrm>
            <a:off x="3613355" y="3073895"/>
            <a:ext cx="222550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06A53A-75AD-4A60-9973-1CE35C75C2C6}"/>
              </a:ext>
            </a:extLst>
          </p:cNvPr>
          <p:cNvSpPr txBox="1"/>
          <p:nvPr/>
        </p:nvSpPr>
        <p:spPr>
          <a:xfrm>
            <a:off x="5980837" y="3073895"/>
            <a:ext cx="64633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조회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1EDCE7-6578-4BAF-A368-9BF268FDC4BD}"/>
              </a:ext>
            </a:extLst>
          </p:cNvPr>
          <p:cNvSpPr txBox="1"/>
          <p:nvPr/>
        </p:nvSpPr>
        <p:spPr>
          <a:xfrm>
            <a:off x="0" y="1152506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다음</a:t>
            </a: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14FA90E1-86DF-49C4-9ADD-46DF88A4360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6044815" y="5936730"/>
            <a:ext cx="2168092" cy="944711"/>
          </a:xfrm>
          <a:prstGeom prst="bentConnector3">
            <a:avLst>
              <a:gd name="adj1" fmla="val 99658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84A586E-C838-4330-8BBD-8A32D318989D}"/>
              </a:ext>
            </a:extLst>
          </p:cNvPr>
          <p:cNvSpPr txBox="1"/>
          <p:nvPr/>
        </p:nvSpPr>
        <p:spPr>
          <a:xfrm>
            <a:off x="8212907" y="6404386"/>
            <a:ext cx="52742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2018</a:t>
            </a:r>
            <a:r>
              <a:rPr lang="ko-KR" altLang="en-US" sz="2800" dirty="0"/>
              <a:t>년도 품목별 구매 추천 부서 </a:t>
            </a:r>
            <a:endParaRPr lang="en-US" altLang="ko-KR" sz="2800" dirty="0"/>
          </a:p>
          <a:p>
            <a:r>
              <a:rPr lang="ko-KR" altLang="en-US" sz="2800" dirty="0"/>
              <a:t>페이지 연결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D3FF76-3B28-4C0C-825F-4CB481CE72B9}"/>
              </a:ext>
            </a:extLst>
          </p:cNvPr>
          <p:cNvSpPr txBox="1"/>
          <p:nvPr/>
        </p:nvSpPr>
        <p:spPr>
          <a:xfrm>
            <a:off x="0" y="4483418"/>
            <a:ext cx="68580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기업명                                           소재지                                        상담횟수</a:t>
            </a: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E6C030FF-5B16-4780-BE46-5AF65859A028}"/>
              </a:ext>
            </a:extLst>
          </p:cNvPr>
          <p:cNvCxnSpPr>
            <a:cxnSpLocks/>
            <a:stCxn id="33" idx="1"/>
          </p:cNvCxnSpPr>
          <p:nvPr/>
        </p:nvCxnSpPr>
        <p:spPr>
          <a:xfrm rot="10800000">
            <a:off x="4845882" y="5852340"/>
            <a:ext cx="2012119" cy="2032672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A2011D0-EF11-4508-8B50-DEF5E930672D}"/>
              </a:ext>
            </a:extLst>
          </p:cNvPr>
          <p:cNvSpPr txBox="1"/>
          <p:nvPr/>
        </p:nvSpPr>
        <p:spPr>
          <a:xfrm>
            <a:off x="6858000" y="7623402"/>
            <a:ext cx="4461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해당 예산 사업 페이지 연결</a:t>
            </a:r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1ADFA88F-9DE6-4F56-A1E9-94301DF1ED3E}"/>
              </a:ext>
            </a:extLst>
          </p:cNvPr>
          <p:cNvCxnSpPr>
            <a:cxnSpLocks/>
            <a:stCxn id="35" idx="1"/>
          </p:cNvCxnSpPr>
          <p:nvPr/>
        </p:nvCxnSpPr>
        <p:spPr>
          <a:xfrm rot="10800000">
            <a:off x="3429000" y="5826678"/>
            <a:ext cx="1980714" cy="3016939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DB43CD2-8170-444D-A0FB-74E2033FE645}"/>
              </a:ext>
            </a:extLst>
          </p:cNvPr>
          <p:cNvSpPr txBox="1"/>
          <p:nvPr/>
        </p:nvSpPr>
        <p:spPr>
          <a:xfrm>
            <a:off x="5409714" y="8582006"/>
            <a:ext cx="4902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부서 별 예산 사업 페이지 연결</a:t>
            </a:r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12E39751-DCB8-4D0E-9DE8-7B5198E9A263}"/>
              </a:ext>
            </a:extLst>
          </p:cNvPr>
          <p:cNvSpPr/>
          <p:nvPr/>
        </p:nvSpPr>
        <p:spPr>
          <a:xfrm rot="10800000">
            <a:off x="-1179872" y="1880957"/>
            <a:ext cx="975832" cy="6418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F5D8D2-EDB9-4658-A4E1-250620F03918}"/>
              </a:ext>
            </a:extLst>
          </p:cNvPr>
          <p:cNvSpPr txBox="1"/>
          <p:nvPr/>
        </p:nvSpPr>
        <p:spPr>
          <a:xfrm>
            <a:off x="-7428042" y="1293949"/>
            <a:ext cx="635943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페이지 설명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기업 소재지별 참여기업 정보 제공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개별기업의 상담정보를 소재지 별로 </a:t>
            </a:r>
            <a:endParaRPr lang="en-US" altLang="ko-KR" sz="2800" dirty="0"/>
          </a:p>
          <a:p>
            <a:r>
              <a:rPr lang="en-US" altLang="ko-KR" sz="2800" dirty="0"/>
              <a:t>     </a:t>
            </a:r>
            <a:r>
              <a:rPr lang="ko-KR" altLang="en-US" sz="2800" dirty="0"/>
              <a:t>통합 된 정보 제공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주이용자는 중간지원조직</a:t>
            </a:r>
            <a:r>
              <a:rPr lang="en-US" altLang="ko-KR" sz="2800" dirty="0"/>
              <a:t>, </a:t>
            </a:r>
            <a:r>
              <a:rPr lang="ko-KR" altLang="en-US" sz="2800" dirty="0"/>
              <a:t>개별기업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879788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662BB8-0014-4A5F-B145-4CF6870A96BB}"/>
              </a:ext>
            </a:extLst>
          </p:cNvPr>
          <p:cNvSpPr/>
          <p:nvPr/>
        </p:nvSpPr>
        <p:spPr>
          <a:xfrm>
            <a:off x="0" y="1964131"/>
            <a:ext cx="6858000" cy="5751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593597-6948-469B-BC25-8529ADBBF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4295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FF26DE-9F0E-4641-B5AD-3B3067B51F79}"/>
              </a:ext>
            </a:extLst>
          </p:cNvPr>
          <p:cNvSpPr txBox="1"/>
          <p:nvPr/>
        </p:nvSpPr>
        <p:spPr>
          <a:xfrm>
            <a:off x="162233" y="2083262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2018</a:t>
            </a:r>
            <a:r>
              <a:rPr lang="ko-KR" altLang="en-US" dirty="0"/>
              <a:t>년 공공구매 박람회 상담 현황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E18262-00B2-4687-A4B4-4C2D2856609A}"/>
              </a:ext>
            </a:extLst>
          </p:cNvPr>
          <p:cNvSpPr txBox="1"/>
          <p:nvPr/>
        </p:nvSpPr>
        <p:spPr>
          <a:xfrm>
            <a:off x="285595" y="3073895"/>
            <a:ext cx="87716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기관별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A9C9B6-D2B7-48C2-9575-F8814B47E08B}"/>
              </a:ext>
            </a:extLst>
          </p:cNvPr>
          <p:cNvSpPr txBox="1"/>
          <p:nvPr/>
        </p:nvSpPr>
        <p:spPr>
          <a:xfrm>
            <a:off x="1551491" y="3073895"/>
            <a:ext cx="110799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/>
              <a:t>소재지별</a:t>
            </a:r>
            <a:endParaRPr lang="ko-KR" altLang="en-US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4D380FD-A2C0-45EF-8453-EF5128427788}"/>
              </a:ext>
            </a:extLst>
          </p:cNvPr>
          <p:cNvSpPr/>
          <p:nvPr/>
        </p:nvSpPr>
        <p:spPr>
          <a:xfrm>
            <a:off x="3613355" y="3073895"/>
            <a:ext cx="222550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06A53A-75AD-4A60-9973-1CE35C75C2C6}"/>
              </a:ext>
            </a:extLst>
          </p:cNvPr>
          <p:cNvSpPr txBox="1"/>
          <p:nvPr/>
        </p:nvSpPr>
        <p:spPr>
          <a:xfrm>
            <a:off x="5980837" y="3073895"/>
            <a:ext cx="64633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조회</a:t>
            </a:r>
          </a:p>
        </p:txBody>
      </p:sp>
      <p:sp>
        <p:nvSpPr>
          <p:cNvPr id="43" name="화살표: 오른쪽 42">
            <a:extLst>
              <a:ext uri="{FF2B5EF4-FFF2-40B4-BE49-F238E27FC236}">
                <a16:creationId xmlns:a16="http://schemas.microsoft.com/office/drawing/2014/main" id="{1E731A32-6FED-4801-859E-1137C3BA2A4B}"/>
              </a:ext>
            </a:extLst>
          </p:cNvPr>
          <p:cNvSpPr/>
          <p:nvPr/>
        </p:nvSpPr>
        <p:spPr>
          <a:xfrm rot="10800000">
            <a:off x="-1179872" y="1880957"/>
            <a:ext cx="975832" cy="6418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EE6A86E-D21C-4A19-93CE-0823ACD0C0FD}"/>
              </a:ext>
            </a:extLst>
          </p:cNvPr>
          <p:cNvSpPr txBox="1"/>
          <p:nvPr/>
        </p:nvSpPr>
        <p:spPr>
          <a:xfrm>
            <a:off x="-7791946" y="1258013"/>
            <a:ext cx="6367449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페이지 설명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슬라이드</a:t>
            </a:r>
            <a:r>
              <a:rPr lang="en-US" altLang="ko-KR" sz="2800" dirty="0"/>
              <a:t>6</a:t>
            </a:r>
            <a:r>
              <a:rPr lang="ko-KR" altLang="en-US" sz="2800" dirty="0"/>
              <a:t>의 연계 페이지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주이용자는 중간지원조직</a:t>
            </a:r>
            <a:r>
              <a:rPr lang="en-US" altLang="ko-KR" sz="2800" dirty="0"/>
              <a:t>, </a:t>
            </a:r>
            <a:r>
              <a:rPr lang="ko-KR" altLang="en-US" sz="2800" dirty="0"/>
              <a:t>개별 기업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D3C5D7-B947-4C1C-AF8F-1BD475C58A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32727"/>
            <a:ext cx="6858000" cy="472654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67AA79E-5CDB-45E4-9327-D40CC5647A90}"/>
              </a:ext>
            </a:extLst>
          </p:cNvPr>
          <p:cNvSpPr/>
          <p:nvPr/>
        </p:nvSpPr>
        <p:spPr>
          <a:xfrm>
            <a:off x="0" y="8981768"/>
            <a:ext cx="3303639" cy="412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서울시 </a:t>
            </a:r>
            <a:r>
              <a:rPr lang="ko-KR" altLang="en-US" dirty="0" err="1"/>
              <a:t>투출기관</a:t>
            </a:r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CCAC7DB-EDC9-49F0-A6A0-099BDDEEAB7A}"/>
              </a:ext>
            </a:extLst>
          </p:cNvPr>
          <p:cNvSpPr/>
          <p:nvPr/>
        </p:nvSpPr>
        <p:spPr>
          <a:xfrm>
            <a:off x="3554361" y="8981768"/>
            <a:ext cx="3303639" cy="412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서울시 교육청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FA2D051-6D8D-4BE1-9E25-DE2F3B3BB717}"/>
              </a:ext>
            </a:extLst>
          </p:cNvPr>
          <p:cNvSpPr/>
          <p:nvPr/>
        </p:nvSpPr>
        <p:spPr>
          <a:xfrm>
            <a:off x="0" y="9586452"/>
            <a:ext cx="1551491" cy="330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F431B5F-EF95-458E-A283-C99AEB692DC2}"/>
              </a:ext>
            </a:extLst>
          </p:cNvPr>
          <p:cNvSpPr/>
          <p:nvPr/>
        </p:nvSpPr>
        <p:spPr>
          <a:xfrm>
            <a:off x="0" y="10062486"/>
            <a:ext cx="1551491" cy="330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3BC2591-17B6-4F1E-9992-1E42055B73C2}"/>
              </a:ext>
            </a:extLst>
          </p:cNvPr>
          <p:cNvSpPr/>
          <p:nvPr/>
        </p:nvSpPr>
        <p:spPr>
          <a:xfrm>
            <a:off x="1752148" y="9563221"/>
            <a:ext cx="1551491" cy="330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427AF53-25DB-4F45-96B5-4F1F45D4D056}"/>
              </a:ext>
            </a:extLst>
          </p:cNvPr>
          <p:cNvSpPr/>
          <p:nvPr/>
        </p:nvSpPr>
        <p:spPr>
          <a:xfrm>
            <a:off x="1752148" y="10062486"/>
            <a:ext cx="1551491" cy="330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A1579A0-B506-4CF6-A156-2AFD4D8B4CF2}"/>
              </a:ext>
            </a:extLst>
          </p:cNvPr>
          <p:cNvSpPr/>
          <p:nvPr/>
        </p:nvSpPr>
        <p:spPr>
          <a:xfrm>
            <a:off x="3554361" y="9583061"/>
            <a:ext cx="1551491" cy="330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8881188-A6CE-45AA-99A0-41EB69748CCB}"/>
              </a:ext>
            </a:extLst>
          </p:cNvPr>
          <p:cNvSpPr/>
          <p:nvPr/>
        </p:nvSpPr>
        <p:spPr>
          <a:xfrm>
            <a:off x="3554361" y="10059095"/>
            <a:ext cx="1551491" cy="330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C25E4F5-6A0F-4A0F-BDE3-2E1BA9152B7E}"/>
              </a:ext>
            </a:extLst>
          </p:cNvPr>
          <p:cNvSpPr/>
          <p:nvPr/>
        </p:nvSpPr>
        <p:spPr>
          <a:xfrm>
            <a:off x="5306509" y="9559830"/>
            <a:ext cx="1551491" cy="330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C53606F-3C66-47AA-8D27-4C28F3C1CCA5}"/>
              </a:ext>
            </a:extLst>
          </p:cNvPr>
          <p:cNvSpPr/>
          <p:nvPr/>
        </p:nvSpPr>
        <p:spPr>
          <a:xfrm>
            <a:off x="5306509" y="10059095"/>
            <a:ext cx="1551491" cy="3307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6CAC8229-4E78-4F0D-9C0A-7852D97C6DDB}"/>
              </a:ext>
            </a:extLst>
          </p:cNvPr>
          <p:cNvCxnSpPr>
            <a:cxnSpLocks/>
            <a:stCxn id="31" idx="1"/>
          </p:cNvCxnSpPr>
          <p:nvPr/>
        </p:nvCxnSpPr>
        <p:spPr>
          <a:xfrm rot="10800000" flipV="1">
            <a:off x="4468819" y="7074498"/>
            <a:ext cx="2674543" cy="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A3B9E69-4949-43FA-9B93-74B8D44CF7C9}"/>
              </a:ext>
            </a:extLst>
          </p:cNvPr>
          <p:cNvSpPr txBox="1"/>
          <p:nvPr/>
        </p:nvSpPr>
        <p:spPr>
          <a:xfrm>
            <a:off x="7143361" y="6597444"/>
            <a:ext cx="53639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슬라이드</a:t>
            </a:r>
            <a:r>
              <a:rPr lang="en-US" altLang="ko-KR" sz="2800" dirty="0"/>
              <a:t>6</a:t>
            </a:r>
            <a:r>
              <a:rPr lang="ko-KR" altLang="en-US" sz="2800" dirty="0"/>
              <a:t>번 페이지 연결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기관 별 상담 정보 페이지 연결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2417888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554BA0C-9D73-41FA-8BF1-06268CD7A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69168"/>
              </p:ext>
            </p:extLst>
          </p:nvPr>
        </p:nvGraphicFramePr>
        <p:xfrm>
          <a:off x="0" y="4629149"/>
          <a:ext cx="6858000" cy="6103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145354557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4251267091"/>
                    </a:ext>
                  </a:extLst>
                </a:gridCol>
                <a:gridCol w="861934">
                  <a:extLst>
                    <a:ext uri="{9D8B030D-6E8A-4147-A177-3AD203B41FA5}">
                      <a16:colId xmlns:a16="http://schemas.microsoft.com/office/drawing/2014/main" val="3392749614"/>
                    </a:ext>
                  </a:extLst>
                </a:gridCol>
                <a:gridCol w="1184223">
                  <a:extLst>
                    <a:ext uri="{9D8B030D-6E8A-4147-A177-3AD203B41FA5}">
                      <a16:colId xmlns:a16="http://schemas.microsoft.com/office/drawing/2014/main" val="2311195036"/>
                    </a:ext>
                  </a:extLst>
                </a:gridCol>
                <a:gridCol w="944381">
                  <a:extLst>
                    <a:ext uri="{9D8B030D-6E8A-4147-A177-3AD203B41FA5}">
                      <a16:colId xmlns:a16="http://schemas.microsoft.com/office/drawing/2014/main" val="3748323458"/>
                    </a:ext>
                  </a:extLst>
                </a:gridCol>
                <a:gridCol w="794478">
                  <a:extLst>
                    <a:ext uri="{9D8B030D-6E8A-4147-A177-3AD203B41FA5}">
                      <a16:colId xmlns:a16="http://schemas.microsoft.com/office/drawing/2014/main" val="2848772617"/>
                    </a:ext>
                  </a:extLst>
                </a:gridCol>
                <a:gridCol w="786984">
                  <a:extLst>
                    <a:ext uri="{9D8B030D-6E8A-4147-A177-3AD203B41FA5}">
                      <a16:colId xmlns:a16="http://schemas.microsoft.com/office/drawing/2014/main" val="2780366811"/>
                    </a:ext>
                  </a:extLst>
                </a:gridCol>
              </a:tblGrid>
              <a:tr h="8719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기관명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기관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 err="1"/>
                        <a:t>실국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부서명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상담사업명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상담품목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기업명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소재지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83518633"/>
                  </a:ext>
                </a:extLst>
              </a:tr>
              <a:tr h="8719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000</a:t>
                      </a:r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000</a:t>
                      </a: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0320968"/>
                  </a:ext>
                </a:extLst>
              </a:tr>
              <a:tr h="871972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3765552"/>
                  </a:ext>
                </a:extLst>
              </a:tr>
              <a:tr h="871972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675803"/>
                  </a:ext>
                </a:extLst>
              </a:tr>
              <a:tr h="871972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1239770"/>
                  </a:ext>
                </a:extLst>
              </a:tr>
              <a:tr h="871972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2677486"/>
                  </a:ext>
                </a:extLst>
              </a:tr>
              <a:tr h="871972"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6492220"/>
                  </a:ext>
                </a:extLst>
              </a:tr>
            </a:tbl>
          </a:graphicData>
        </a:graphic>
      </p:graphicFrame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662BB8-0014-4A5F-B145-4CF6870A96BB}"/>
              </a:ext>
            </a:extLst>
          </p:cNvPr>
          <p:cNvSpPr/>
          <p:nvPr/>
        </p:nvSpPr>
        <p:spPr>
          <a:xfrm>
            <a:off x="0" y="1964131"/>
            <a:ext cx="6858000" cy="5751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593597-6948-469B-BC25-8529ADBBF0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4295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FF26DE-9F0E-4641-B5AD-3B3067B51F79}"/>
              </a:ext>
            </a:extLst>
          </p:cNvPr>
          <p:cNvSpPr txBox="1"/>
          <p:nvPr/>
        </p:nvSpPr>
        <p:spPr>
          <a:xfrm>
            <a:off x="162233" y="2083262"/>
            <a:ext cx="363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2018</a:t>
            </a:r>
            <a:r>
              <a:rPr lang="ko-KR" altLang="en-US" dirty="0"/>
              <a:t>년 공공구매 박람회 상담 현황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E18262-00B2-4687-A4B4-4C2D2856609A}"/>
              </a:ext>
            </a:extLst>
          </p:cNvPr>
          <p:cNvSpPr txBox="1"/>
          <p:nvPr/>
        </p:nvSpPr>
        <p:spPr>
          <a:xfrm>
            <a:off x="285595" y="3073895"/>
            <a:ext cx="877163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기관별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A9C9B6-D2B7-48C2-9575-F8814B47E08B}"/>
              </a:ext>
            </a:extLst>
          </p:cNvPr>
          <p:cNvSpPr txBox="1"/>
          <p:nvPr/>
        </p:nvSpPr>
        <p:spPr>
          <a:xfrm>
            <a:off x="1551491" y="3073895"/>
            <a:ext cx="110799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/>
              <a:t>소재지별</a:t>
            </a:r>
            <a:endParaRPr lang="ko-KR" altLang="en-US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4D380FD-A2C0-45EF-8453-EF5128427788}"/>
              </a:ext>
            </a:extLst>
          </p:cNvPr>
          <p:cNvSpPr/>
          <p:nvPr/>
        </p:nvSpPr>
        <p:spPr>
          <a:xfrm>
            <a:off x="3613355" y="3073895"/>
            <a:ext cx="222550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06A53A-75AD-4A60-9973-1CE35C75C2C6}"/>
              </a:ext>
            </a:extLst>
          </p:cNvPr>
          <p:cNvSpPr txBox="1"/>
          <p:nvPr/>
        </p:nvSpPr>
        <p:spPr>
          <a:xfrm>
            <a:off x="5980837" y="3073895"/>
            <a:ext cx="64633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b="1" dirty="0"/>
              <a:t>조회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1EDCE7-6578-4BAF-A368-9BF268FDC4BD}"/>
              </a:ext>
            </a:extLst>
          </p:cNvPr>
          <p:cNvSpPr txBox="1"/>
          <p:nvPr/>
        </p:nvSpPr>
        <p:spPr>
          <a:xfrm>
            <a:off x="0" y="1152506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다음</a:t>
            </a: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14FA90E1-86DF-49C4-9ADD-46DF88A43603}"/>
              </a:ext>
            </a:extLst>
          </p:cNvPr>
          <p:cNvCxnSpPr>
            <a:cxnSpLocks/>
            <a:stCxn id="38" idx="1"/>
          </p:cNvCxnSpPr>
          <p:nvPr/>
        </p:nvCxnSpPr>
        <p:spPr>
          <a:xfrm rot="10800000">
            <a:off x="5677885" y="6117890"/>
            <a:ext cx="2168092" cy="729237"/>
          </a:xfrm>
          <a:prstGeom prst="bentConnector3">
            <a:avLst>
              <a:gd name="adj1" fmla="val 99658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84A586E-C838-4330-8BBD-8A32D318989D}"/>
              </a:ext>
            </a:extLst>
          </p:cNvPr>
          <p:cNvSpPr txBox="1"/>
          <p:nvPr/>
        </p:nvSpPr>
        <p:spPr>
          <a:xfrm>
            <a:off x="7845977" y="6585516"/>
            <a:ext cx="3579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해당 기업페이지 연결</a:t>
            </a:r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E6C030FF-5B16-4780-BE46-5AF65859A028}"/>
              </a:ext>
            </a:extLst>
          </p:cNvPr>
          <p:cNvCxnSpPr>
            <a:cxnSpLocks/>
            <a:stCxn id="33" idx="1"/>
          </p:cNvCxnSpPr>
          <p:nvPr/>
        </p:nvCxnSpPr>
        <p:spPr>
          <a:xfrm rot="10800000">
            <a:off x="3613356" y="6117890"/>
            <a:ext cx="3244645" cy="2997101"/>
          </a:xfrm>
          <a:prstGeom prst="bentConnector3">
            <a:avLst>
              <a:gd name="adj1" fmla="val 99545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A2011D0-EF11-4508-8B50-DEF5E930672D}"/>
              </a:ext>
            </a:extLst>
          </p:cNvPr>
          <p:cNvSpPr txBox="1"/>
          <p:nvPr/>
        </p:nvSpPr>
        <p:spPr>
          <a:xfrm>
            <a:off x="6858000" y="8853380"/>
            <a:ext cx="4461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해당 예산 사업 페이지 연결</a:t>
            </a:r>
          </a:p>
        </p:txBody>
      </p:sp>
      <p:cxnSp>
        <p:nvCxnSpPr>
          <p:cNvPr id="34" name="연결선: 꺾임 33">
            <a:extLst>
              <a:ext uri="{FF2B5EF4-FFF2-40B4-BE49-F238E27FC236}">
                <a16:creationId xmlns:a16="http://schemas.microsoft.com/office/drawing/2014/main" id="{1ADFA88F-9DE6-4F56-A1E9-94301DF1ED3E}"/>
              </a:ext>
            </a:extLst>
          </p:cNvPr>
          <p:cNvCxnSpPr>
            <a:cxnSpLocks/>
            <a:stCxn id="35" idx="1"/>
          </p:cNvCxnSpPr>
          <p:nvPr/>
        </p:nvCxnSpPr>
        <p:spPr>
          <a:xfrm rot="10800000">
            <a:off x="2659488" y="6117891"/>
            <a:ext cx="3757687" cy="4046955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DB43CD2-8170-444D-A0FB-74E2033FE645}"/>
              </a:ext>
            </a:extLst>
          </p:cNvPr>
          <p:cNvSpPr txBox="1"/>
          <p:nvPr/>
        </p:nvSpPr>
        <p:spPr>
          <a:xfrm>
            <a:off x="6417174" y="9903235"/>
            <a:ext cx="4902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부서 별 예산 사업 페이지 연결</a:t>
            </a:r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12E39751-DCB8-4D0E-9DE8-7B5198E9A263}"/>
              </a:ext>
            </a:extLst>
          </p:cNvPr>
          <p:cNvSpPr/>
          <p:nvPr/>
        </p:nvSpPr>
        <p:spPr>
          <a:xfrm rot="10800000">
            <a:off x="-1179872" y="1880957"/>
            <a:ext cx="975832" cy="6418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F5D8D2-EDB9-4658-A4E1-250620F03918}"/>
              </a:ext>
            </a:extLst>
          </p:cNvPr>
          <p:cNvSpPr txBox="1"/>
          <p:nvPr/>
        </p:nvSpPr>
        <p:spPr>
          <a:xfrm>
            <a:off x="-7428042" y="1293949"/>
            <a:ext cx="644118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페이지 설명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기관 소재지별 참여기업 정보 제공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기관의 상담정보를 소재지 별로 </a:t>
            </a:r>
            <a:endParaRPr lang="en-US" altLang="ko-KR" sz="2800" dirty="0"/>
          </a:p>
          <a:p>
            <a:r>
              <a:rPr lang="en-US" altLang="ko-KR" sz="2800" dirty="0"/>
              <a:t>     </a:t>
            </a:r>
            <a:r>
              <a:rPr lang="ko-KR" altLang="en-US" sz="2800" dirty="0"/>
              <a:t>통합 된 정보 제공</a:t>
            </a:r>
            <a:endParaRPr lang="en-US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/>
              <a:t>주이용자는 중간지원조직</a:t>
            </a:r>
            <a:r>
              <a:rPr lang="en-US" altLang="ko-KR" sz="2800" dirty="0"/>
              <a:t>, </a:t>
            </a:r>
            <a:r>
              <a:rPr lang="ko-KR" altLang="en-US" sz="2800" dirty="0"/>
              <a:t>개별기업</a:t>
            </a:r>
            <a:endParaRPr lang="en-US" altLang="ko-KR" sz="2800" dirty="0"/>
          </a:p>
        </p:txBody>
      </p: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3A23D3D3-8F04-4D01-B0A3-17A74B2362C6}"/>
              </a:ext>
            </a:extLst>
          </p:cNvPr>
          <p:cNvCxnSpPr>
            <a:cxnSpLocks/>
            <a:stCxn id="41" idx="1"/>
          </p:cNvCxnSpPr>
          <p:nvPr/>
        </p:nvCxnSpPr>
        <p:spPr>
          <a:xfrm rot="10800000">
            <a:off x="4719484" y="6268959"/>
            <a:ext cx="2160902" cy="1658098"/>
          </a:xfrm>
          <a:prstGeom prst="bentConnector3">
            <a:avLst>
              <a:gd name="adj1" fmla="val 99823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2E463BD-FF29-4DB6-B90C-7256519315E5}"/>
              </a:ext>
            </a:extLst>
          </p:cNvPr>
          <p:cNvSpPr txBox="1"/>
          <p:nvPr/>
        </p:nvSpPr>
        <p:spPr>
          <a:xfrm>
            <a:off x="6880386" y="7450003"/>
            <a:ext cx="52742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2018</a:t>
            </a:r>
            <a:r>
              <a:rPr lang="ko-KR" altLang="en-US" sz="2800" dirty="0"/>
              <a:t>년도 품목별 구매 추천 부서 </a:t>
            </a:r>
            <a:endParaRPr lang="en-US" altLang="ko-KR" sz="2800" dirty="0"/>
          </a:p>
          <a:p>
            <a:r>
              <a:rPr lang="ko-KR" altLang="en-US" sz="2800" dirty="0"/>
              <a:t>페이지 연결</a:t>
            </a:r>
          </a:p>
        </p:txBody>
      </p:sp>
    </p:spTree>
    <p:extLst>
      <p:ext uri="{BB962C8B-B14F-4D97-AF65-F5344CB8AC3E}">
        <p14:creationId xmlns:p14="http://schemas.microsoft.com/office/powerpoint/2010/main" val="1245076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</TotalTime>
  <Words>400</Words>
  <Application>Microsoft Office PowerPoint</Application>
  <PresentationFormat>와이드스크린</PresentationFormat>
  <Paragraphs>163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Calibri</vt:lpstr>
      <vt:lpstr>맑은 고딕</vt:lpstr>
      <vt:lpstr>Calibri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양승태</dc:creator>
  <cp:lastModifiedBy>양승태</cp:lastModifiedBy>
  <cp:revision>13</cp:revision>
  <dcterms:created xsi:type="dcterms:W3CDTF">2018-08-02T01:51:22Z</dcterms:created>
  <dcterms:modified xsi:type="dcterms:W3CDTF">2018-08-03T00:48:34Z</dcterms:modified>
</cp:coreProperties>
</file>

<file path=docProps/thumbnail.jpeg>
</file>